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982"/>
    <p:restoredTop sz="95878"/>
  </p:normalViewPr>
  <p:slideViewPr>
    <p:cSldViewPr snapToGrid="0" snapToObjects="1">
      <p:cViewPr>
        <p:scale>
          <a:sx n="60" d="100"/>
          <a:sy n="60" d="100"/>
        </p:scale>
        <p:origin x="48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8AED3-291C-FF43-8AD7-E3F1CD375320}" type="datetimeFigureOut">
              <a:rPr lang="en-US" smtClean="0"/>
              <a:t>11/4/20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38776-202B-974C-A051-7D0565289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06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24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20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943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68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82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20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8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59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68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78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39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97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69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09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71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54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04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38776-202B-974C-A051-7D05652894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32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8A8BF-F088-3D48-9AD6-8EF7776CB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46312-7C97-1640-9E10-20202A8A1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6E43A-61CB-E340-9A4F-831DEC4A0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FE4C-2195-754A-875B-E5D7BEA15A07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EB3A8-09A4-AF4F-ACF7-486F90A96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F3933-9655-3549-8433-78625E5BA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DDF-F70B-3A44-BB12-CF5A4276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5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20413-4A69-794F-AF74-222F72D2A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EC277C-7B53-C240-B5F8-35D03AC64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F74A6-14AA-334A-B4C2-DA90E98DF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FE4C-2195-754A-875B-E5D7BEA15A07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B07F5-C345-5449-BBDA-46269C68A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F59A9-E5AE-D940-BE64-5380EFD7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DDF-F70B-3A44-BB12-CF5A4276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2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A10B66-09A5-F24D-AE8E-25926A6FEC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B6D22-F9F0-BD45-873B-50777998F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5211F-A8CA-A644-B0A2-7ACF88B5E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FE4C-2195-754A-875B-E5D7BEA15A07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DE332-92AF-C848-B066-8097D6C77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6AFFC-78BC-D54A-8CDD-8676B730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DDF-F70B-3A44-BB12-CF5A4276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5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119D7-F19C-C240-934E-398E8BB0E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FD8AD-CB4E-564E-A240-B5A922FAD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65DEC-4109-CE4E-AB29-CD7EE1AE8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FE4C-2195-754A-875B-E5D7BEA15A07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C33FA-6D4C-CF4A-B0EB-CE0B73EC5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F5391-D968-BF4D-B183-0CAA1361C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DDF-F70B-3A44-BB12-CF5A4276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8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553B-FD70-904B-8D95-16D0E698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724A6-A639-B249-B767-CE6C58CA8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8D9E4-8929-A44F-9FAD-5785C00B9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FE4C-2195-754A-875B-E5D7BEA15A07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B6E80-94CF-DC4F-BE08-FDB20F084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29CA9-8113-CC42-8556-AB94B1BE7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DDF-F70B-3A44-BB12-CF5A4276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9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BF99D-D659-F34A-A394-66CBC442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B0BB8-8679-BF4A-BBD1-EFFF67BBF7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5C9346-ACA1-2047-91BD-35F048C70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3253E-3D37-DF47-9AFE-38471E185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FE4C-2195-754A-875B-E5D7BEA15A07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B1EB9D-D61A-1447-A5F2-BADCEA9FD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E82D8-83DB-BD4A-A3EA-B7174B403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DDF-F70B-3A44-BB12-CF5A4276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0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AEAD-4F0D-724F-9F92-DE7155698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94CC5-25EC-ED4F-8C67-3A77FB48D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8E0CDD-2B5D-1146-A235-19918F0B2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BB420-7BDB-994F-9FBD-30453D84C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2ECD9D-B0DF-BC4A-B823-C4CB2131D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498591-E934-FF44-AF89-18AD2C30E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FE4C-2195-754A-875B-E5D7BEA15A07}" type="datetimeFigureOut">
              <a:rPr lang="en-US" smtClean="0"/>
              <a:t>11/4/20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C4BB6-2275-6A4C-BBB9-A5302FF7A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3A47ED-EC25-ED48-9E83-ED8306EAD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DDF-F70B-3A44-BB12-CF5A4276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6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002A-D574-1849-BF54-169E6CD96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83F55E-215A-9645-9B00-8B4A22ECC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FE4C-2195-754A-875B-E5D7BEA15A07}" type="datetimeFigureOut">
              <a:rPr lang="en-US" smtClean="0"/>
              <a:t>11/4/20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57CB0-3397-2A4C-8D66-4D8CECF7B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D1247-6C9F-D248-98AC-F43E166A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DDF-F70B-3A44-BB12-CF5A4276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4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CEE18-7F31-554C-BDA8-EB49221BE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FE4C-2195-754A-875B-E5D7BEA15A07}" type="datetimeFigureOut">
              <a:rPr lang="en-US" smtClean="0"/>
              <a:t>11/4/20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2EF8FD-2B57-5E46-9753-7C67D68DD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89173-1673-AF4D-9B56-4BB9FD1D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DDF-F70B-3A44-BB12-CF5A4276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9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5BF8-1C23-BF40-A690-0C7D06C3F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322A3-3B67-C04A-ABDC-3FF5BAD7A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355CA-3357-E64A-95D9-4F24B6C5A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10362-BE6A-5547-A960-19CDB634D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FE4C-2195-754A-875B-E5D7BEA15A07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415F2-4E2C-894A-ADF4-183D46D8C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9EA46-71A9-1943-A18A-FEB85C28F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DDF-F70B-3A44-BB12-CF5A4276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A5C77-7297-4C40-8020-8E615EAA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7F80FC-8DAA-D24A-BD26-228F8B0A53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81FC0-865A-9541-AF42-EDF6A19AD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A5EA0-FD32-1A4E-925C-DC5234BEB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FE4C-2195-754A-875B-E5D7BEA15A07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EBB0E-5225-5746-AB4B-91FF92B73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67D1F-CBBC-434C-8FEF-087EB091B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DDF-F70B-3A44-BB12-CF5A4276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0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F027D1-257E-E642-A92B-B741B31EC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E56FF-81C1-FC44-8CF0-68B11F979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ABAE5-E813-6742-88AE-93C4873996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6FE4C-2195-754A-875B-E5D7BEA15A07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DEDE6-24AF-A545-B23A-3685A0894F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D290F-0003-6F4D-8791-B556E585F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0DDDF-F70B-3A44-BB12-CF5A4276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6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AEB08-E22E-AE40-BCBF-8A65F1C39F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9AA0FD-1DF3-D74D-BBDD-92B8135444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Water next to the ocean&#10;&#10;Description automatically generated">
            <a:extLst>
              <a:ext uri="{FF2B5EF4-FFF2-40B4-BE49-F238E27FC236}">
                <a16:creationId xmlns:a16="http://schemas.microsoft.com/office/drawing/2014/main" id="{1CF73CC6-88A0-5C41-A22D-832DB6FCAB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t="5803" b="447"/>
          <a:stretch/>
        </p:blipFill>
        <p:spPr>
          <a:xfrm>
            <a:off x="3" y="-22"/>
            <a:ext cx="12191958" cy="6858000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FA09B58-E65D-514F-BD38-3749EB26BE61}"/>
              </a:ext>
            </a:extLst>
          </p:cNvPr>
          <p:cNvSpPr txBox="1">
            <a:spLocks/>
          </p:cNvSpPr>
          <p:nvPr/>
        </p:nvSpPr>
        <p:spPr>
          <a:xfrm>
            <a:off x="6096006" y="643467"/>
            <a:ext cx="5452529" cy="35692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all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Univers"/>
                <a:ea typeface="+mj-ea"/>
                <a:cs typeface="+mj-cs"/>
              </a:rPr>
              <a:t>Title 1 Part A Annual Meeting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AFB8A62-6D5B-8047-B4BB-F6FE1D30CAB7}"/>
              </a:ext>
            </a:extLst>
          </p:cNvPr>
          <p:cNvSpPr txBox="1">
            <a:spLocks/>
          </p:cNvSpPr>
          <p:nvPr/>
        </p:nvSpPr>
        <p:spPr>
          <a:xfrm>
            <a:off x="6099055" y="4551035"/>
            <a:ext cx="5449479" cy="19202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November 2020</a:t>
            </a: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CF8C8AFA-5851-8A42-957A-8FC649D0F2D5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96107" y="1783058"/>
            <a:ext cx="484632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68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9FFE6-A4FD-B549-BA35-08E958D0D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88633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Univers" panose="020B0503020202020204" pitchFamily="34" charset="0"/>
                <a:cs typeface="Calibri" panose="020F0502020204030204" pitchFamily="34" charset="0"/>
              </a:rPr>
              <a:t>Reservation of Funds, 1% Set -Aside</a:t>
            </a:r>
            <a:endParaRPr lang="en-US" dirty="0">
              <a:latin typeface="Univers" panose="020B0503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4465-0CB9-964C-8584-3590E77C5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1514196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Univers" panose="020B0503020202020204" pitchFamily="34" charset="0"/>
              </a:rPr>
              <a:t>Use of Funds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98C6D7-5FC7-5245-A5FE-A67CFF350B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1514196"/>
            <a:ext cx="5183188" cy="45085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cs typeface="Calibri" panose="020F0502020204030204" pitchFamily="34" charset="0"/>
              </a:rPr>
              <a:t>Any local education area (LEA) with a Title   </a:t>
            </a:r>
            <a:r>
              <a:rPr lang="en-US" sz="2000" dirty="0">
                <a:cs typeface="Calibri" panose="020F0502020204030204" pitchFamily="34" charset="0"/>
              </a:rPr>
              <a:t>I, Part A allocation exceeding $500,000 is required by statute to set-aside at least 1% of its Title I, Part A allocation for parent and family engagement.</a:t>
            </a:r>
          </a:p>
          <a:p>
            <a:pPr lvl="1"/>
            <a:r>
              <a:rPr lang="en-US" sz="2000" dirty="0">
                <a:cs typeface="Calibri" panose="020F0502020204030204" pitchFamily="34" charset="0"/>
              </a:rPr>
              <a:t>Of that 1%, 10% may be reserved at the LEA for system-wide initiatives and administrative expenses related to parent and family engagement</a:t>
            </a:r>
          </a:p>
          <a:p>
            <a:pPr lvl="1"/>
            <a:r>
              <a:rPr lang="en-US" sz="2000" dirty="0">
                <a:cs typeface="Calibri" panose="020F0502020204030204" pitchFamily="34" charset="0"/>
              </a:rPr>
              <a:t>Of the 1%, 90% must be allocated to the Title I schools in the LEA to implement school-level parent and family engagement</a:t>
            </a:r>
          </a:p>
          <a:p>
            <a:pPr lvl="1"/>
            <a:r>
              <a:rPr lang="en-US" sz="2000" dirty="0">
                <a:cs typeface="Calibri" panose="020F0502020204030204" pitchFamily="34" charset="0"/>
              </a:rPr>
              <a:t>Title I, Part A parents have the right to be involved in the decisions regarding how these funds will be used for parent and family engagement activities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Content Placeholder 8" descr="Logo&#10;&#10;Description automatically generated">
            <a:extLst>
              <a:ext uri="{FF2B5EF4-FFF2-40B4-BE49-F238E27FC236}">
                <a16:creationId xmlns:a16="http://schemas.microsoft.com/office/drawing/2014/main" id="{F3166D75-3975-3642-A321-617DED029651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706594" y="2839759"/>
            <a:ext cx="3621024" cy="2706624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C1C41C1-33FD-DD49-870B-ED5043ED799C}"/>
              </a:ext>
            </a:extLst>
          </p:cNvPr>
          <p:cNvSpPr/>
          <p:nvPr/>
        </p:nvSpPr>
        <p:spPr>
          <a:xfrm>
            <a:off x="497305" y="6308209"/>
            <a:ext cx="1119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Every student can succeed! With (a) shared vision, integrity, respect, and perseverance-WE CAN accomplish our goal(s)</a:t>
            </a:r>
          </a:p>
        </p:txBody>
      </p:sp>
    </p:spTree>
    <p:extLst>
      <p:ext uri="{BB962C8B-B14F-4D97-AF65-F5344CB8AC3E}">
        <p14:creationId xmlns:p14="http://schemas.microsoft.com/office/powerpoint/2010/main" val="1930082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AA9B-361E-264E-9A89-9E07FB328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Univers" panose="020B0503020202020204" pitchFamily="34" charset="0"/>
              </a:rPr>
              <a:t>Teacher Qualifications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DCD2-B8D6-F141-AFE3-F2536E424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482"/>
            <a:ext cx="10515600" cy="4351338"/>
          </a:xfrm>
        </p:spPr>
        <p:txBody>
          <a:bodyPr/>
          <a:lstStyle/>
          <a:p>
            <a:r>
              <a:rPr lang="en-US" sz="2000" b="1" dirty="0">
                <a:latin typeface="Univers" panose="020B0503020202020204" pitchFamily="34" charset="0"/>
                <a:cs typeface="Calibri" panose="020F0502020204030204" pitchFamily="34" charset="0"/>
              </a:rPr>
              <a:t>Henry B. Gonzalez Elementary </a:t>
            </a:r>
            <a:r>
              <a:rPr lang="en-US" sz="2000" dirty="0">
                <a:latin typeface="Univers" panose="020B0503020202020204" pitchFamily="34" charset="0"/>
                <a:cs typeface="Calibri" panose="020F0502020204030204" pitchFamily="34" charset="0"/>
              </a:rPr>
              <a:t>is required to notify parents of each student that they may request information regarding the professional qualifications of the student’s classroom teacher including at minimum:</a:t>
            </a:r>
          </a:p>
          <a:p>
            <a:pPr lvl="1">
              <a:buClr>
                <a:schemeClr val="tx1"/>
              </a:buClr>
            </a:pPr>
            <a:r>
              <a:rPr lang="en-US" sz="2000" dirty="0">
                <a:latin typeface="Univers" panose="020B0503020202020204" pitchFamily="34" charset="0"/>
                <a:cs typeface="Calibri" panose="020F0502020204030204" pitchFamily="34" charset="0"/>
              </a:rPr>
              <a:t>If the teacher has met State qualifications and licensing for the grade level/subject area</a:t>
            </a:r>
          </a:p>
          <a:p>
            <a:pPr lvl="1">
              <a:buClr>
                <a:schemeClr val="tx1"/>
              </a:buClr>
            </a:pPr>
            <a:r>
              <a:rPr lang="en-US" sz="2000" dirty="0">
                <a:latin typeface="Univers" panose="020B0503020202020204" pitchFamily="34" charset="0"/>
                <a:cs typeface="Calibri" panose="020F0502020204030204" pitchFamily="34" charset="0"/>
              </a:rPr>
              <a:t>If the teacher is under an emergency or other provisional status that has been waived</a:t>
            </a:r>
          </a:p>
          <a:p>
            <a:pPr lvl="1">
              <a:buClr>
                <a:schemeClr val="tx1"/>
              </a:buClr>
            </a:pPr>
            <a:r>
              <a:rPr lang="en-US" sz="2000" dirty="0">
                <a:latin typeface="Univers" panose="020B0503020202020204" pitchFamily="34" charset="0"/>
                <a:cs typeface="Calibri" panose="020F0502020204030204" pitchFamily="34" charset="0"/>
              </a:rPr>
              <a:t>If the child is provided services by paraprofessionals and their qualifications</a:t>
            </a:r>
          </a:p>
          <a:p>
            <a:pPr lvl="1">
              <a:buClr>
                <a:schemeClr val="tx1"/>
              </a:buClr>
            </a:pPr>
            <a:endParaRPr lang="en-US" sz="2000" dirty="0">
              <a:latin typeface="Univers" panose="020B0503020202020204" pitchFamily="34" charset="0"/>
              <a:cs typeface="Calibri" panose="020F0502020204030204" pitchFamily="34" charset="0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Univers" panose="020B0503020202020204" pitchFamily="34" charset="0"/>
                <a:cs typeface="Calibri" panose="020F0502020204030204" pitchFamily="34" charset="0"/>
              </a:rPr>
              <a:t> Parents must follow the school procedure to request this information.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Univers" panose="020B0503020202020204" pitchFamily="34" charset="0"/>
              <a:cs typeface="Calibri" panose="020F0502020204030204" pitchFamily="34" charset="0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Univers" panose="020B0503020202020204" pitchFamily="34" charset="0"/>
                <a:cs typeface="Calibri" panose="020F0502020204030204" pitchFamily="34" charset="0"/>
              </a:rPr>
              <a:t>Check the school office or district office to make this request.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1597A1-0BAC-8642-A289-027064AC397F}"/>
              </a:ext>
            </a:extLst>
          </p:cNvPr>
          <p:cNvSpPr/>
          <p:nvPr/>
        </p:nvSpPr>
        <p:spPr>
          <a:xfrm>
            <a:off x="497305" y="6308209"/>
            <a:ext cx="1119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Every student can succeed! With (a) shared vision, integrity, respect, and perseverance-WE CAN accomplish our goal(s)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88EAAAB-37F9-344A-9F6C-62BBF3DFD09A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765792" y="180459"/>
            <a:ext cx="1928903" cy="166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366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1DFB25-B0DE-B14B-BC54-7388956F0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0624" y="160866"/>
            <a:ext cx="5050752" cy="65362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80008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59745-DBBA-9449-8E8B-A1D659B9E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Univers" panose="020B0503020202020204" pitchFamily="34" charset="0"/>
              </a:rPr>
              <a:t>Parent’s Right to Know</a:t>
            </a:r>
            <a:endParaRPr lang="en-US" dirty="0">
              <a:solidFill>
                <a:srgbClr val="0070C0"/>
              </a:solidFill>
              <a:latin typeface="Univers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DD3DA-2116-7F4F-8BB9-C01582F17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975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Univers" panose="020B0503020202020204" pitchFamily="34" charset="0"/>
              </a:rPr>
              <a:t>Schools are required to notify parents that the student has been assigned, or has been taught for 4 or more consecutive weeks by, a teacher who does not meet applicable state certification or licensure requirements at the grade level and subject area in which the teacher has been assigned.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9740B1-E606-B347-B561-81FA8A2E2858}"/>
              </a:ext>
            </a:extLst>
          </p:cNvPr>
          <p:cNvSpPr/>
          <p:nvPr/>
        </p:nvSpPr>
        <p:spPr>
          <a:xfrm>
            <a:off x="497305" y="6308209"/>
            <a:ext cx="1119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Every student can succeed! With (a) shared vision, integrity, respect, and perseverance-WE CAN accomplish our goal(s)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68A27862-0D4D-4749-BC7A-90BBFCBE4B48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765792" y="180459"/>
            <a:ext cx="1928903" cy="166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846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DD7A1-901B-FA47-B37E-17BCFB1B5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Univers" panose="020B0503020202020204" pitchFamily="34" charset="0"/>
              </a:rPr>
              <a:t>Evaluation of the </a:t>
            </a:r>
            <a:br>
              <a:rPr lang="en-US" b="1" dirty="0">
                <a:latin typeface="Univers" panose="020B0503020202020204" pitchFamily="34" charset="0"/>
              </a:rPr>
            </a:br>
            <a:r>
              <a:rPr lang="en-US" b="1" dirty="0">
                <a:latin typeface="Univers" panose="020B0503020202020204" pitchFamily="34" charset="0"/>
              </a:rPr>
              <a:t>Parent and Family Engagement Program</a:t>
            </a:r>
            <a:r>
              <a:rPr lang="en-US" sz="6600" b="1" dirty="0">
                <a:latin typeface="Univers" panose="020B0503020202020204" pitchFamily="34" charset="0"/>
              </a:rPr>
              <a:t> </a:t>
            </a:r>
            <a:endParaRPr lang="en-US" dirty="0">
              <a:latin typeface="Univers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EAFB5-3700-4E48-8C7B-54E2C3B7D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812532"/>
            <a:ext cx="10515600" cy="4045468"/>
          </a:xfrm>
        </p:spPr>
        <p:txBody>
          <a:bodyPr/>
          <a:lstStyle/>
          <a:p>
            <a:pPr marL="114300" indent="0">
              <a:buNone/>
            </a:pPr>
            <a:r>
              <a:rPr lang="en-US" sz="2400" b="1" dirty="0">
                <a:latin typeface="Univers" panose="020B0503020202020204" pitchFamily="34" charset="0"/>
              </a:rPr>
              <a:t>Identify…</a:t>
            </a:r>
          </a:p>
          <a:p>
            <a:pPr lvl="1">
              <a:buFont typeface="Arial Narrow" panose="020B0606020202030204" pitchFamily="34" charset="0"/>
              <a:buChar char="◦"/>
            </a:pPr>
            <a:r>
              <a:rPr lang="en-US" dirty="0">
                <a:latin typeface="Univers" panose="020B0503020202020204" pitchFamily="34" charset="0"/>
              </a:rPr>
              <a:t>Barriers to participation in parent engagement</a:t>
            </a:r>
          </a:p>
          <a:p>
            <a:pPr lvl="1">
              <a:buFont typeface="Arial Narrow" panose="020B0606020202030204" pitchFamily="34" charset="0"/>
              <a:buChar char="◦"/>
            </a:pPr>
            <a:r>
              <a:rPr lang="en-US" dirty="0">
                <a:latin typeface="Univers" panose="020B0503020202020204" pitchFamily="34" charset="0"/>
              </a:rPr>
              <a:t>The needs of parents to assist with the learning of their children</a:t>
            </a:r>
          </a:p>
          <a:p>
            <a:pPr lvl="1">
              <a:buFont typeface="Arial Narrow" panose="020B0606020202030204" pitchFamily="34" charset="0"/>
              <a:buChar char="◦"/>
            </a:pPr>
            <a:r>
              <a:rPr lang="en-US" dirty="0">
                <a:latin typeface="Univers" panose="020B0503020202020204" pitchFamily="34" charset="0"/>
              </a:rPr>
              <a:t>Strategies to support successful school-family interactions</a:t>
            </a:r>
          </a:p>
          <a:p>
            <a:pPr marL="114300" indent="0">
              <a:buNone/>
            </a:pPr>
            <a:r>
              <a:rPr lang="en-US" sz="2400" b="1" dirty="0">
                <a:latin typeface="Univers" panose="020B0503020202020204" pitchFamily="34" charset="0"/>
              </a:rPr>
              <a:t>Data and input might include…</a:t>
            </a:r>
          </a:p>
          <a:p>
            <a:pPr lvl="1"/>
            <a:r>
              <a:rPr lang="en-US" dirty="0">
                <a:latin typeface="Univers" panose="020B0503020202020204" pitchFamily="34" charset="0"/>
              </a:rPr>
              <a:t>Parent questionnaires and surveys</a:t>
            </a:r>
          </a:p>
          <a:p>
            <a:pPr lvl="1"/>
            <a:r>
              <a:rPr lang="en-US" dirty="0">
                <a:latin typeface="Univers" panose="020B0503020202020204" pitchFamily="34" charset="0"/>
              </a:rPr>
              <a:t>Focus groups or other face-to-face meetings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BD41DC-A3D2-294E-8B13-D02C1D52D475}"/>
              </a:ext>
            </a:extLst>
          </p:cNvPr>
          <p:cNvSpPr txBox="1"/>
          <p:nvPr/>
        </p:nvSpPr>
        <p:spPr>
          <a:xfrm>
            <a:off x="838200" y="1765227"/>
            <a:ext cx="10515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Univers" panose="020B0503020202020204" pitchFamily="34" charset="0"/>
              </a:rPr>
              <a:t>Annual evaluate the content and effectiveness of the current Family &amp; Community Engagement Program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DBDBD3-B11E-C24C-A798-13A3E89A3CC0}"/>
              </a:ext>
            </a:extLst>
          </p:cNvPr>
          <p:cNvSpPr/>
          <p:nvPr/>
        </p:nvSpPr>
        <p:spPr>
          <a:xfrm>
            <a:off x="497305" y="6308209"/>
            <a:ext cx="1119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Every student can succeed! With (a) shared vision, integrity, respect, and perseverance-WE CAN accomplish our goal(s)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9E2CBC3-B87C-9542-803B-449E106F19A1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765790" y="4638500"/>
            <a:ext cx="1928903" cy="166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11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71338-4252-BE42-8335-F9087B84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Univers" panose="020B0503020202020204" pitchFamily="34" charset="0"/>
              </a:rPr>
              <a:t>Family &amp; Community Engagement Program</a:t>
            </a:r>
            <a:endParaRPr lang="en-US" dirty="0">
              <a:solidFill>
                <a:srgbClr val="002060"/>
              </a:solidFill>
              <a:latin typeface="Univers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8CCF6-1374-0043-8927-AC0D081C4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377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411480" lvl="1" indent="0">
              <a:buNone/>
            </a:pPr>
            <a:r>
              <a:rPr lang="en-US" sz="2800" dirty="0">
                <a:latin typeface="Univers" panose="020B0503020202020204" pitchFamily="34" charset="0"/>
              </a:rPr>
              <a:t>At </a:t>
            </a:r>
            <a:r>
              <a:rPr lang="en-US" sz="2800" b="1" dirty="0">
                <a:latin typeface="Univers" panose="020B0503020202020204" pitchFamily="34" charset="0"/>
              </a:rPr>
              <a:t>Henry B. Gonzalez Elementary,</a:t>
            </a:r>
            <a:r>
              <a:rPr lang="en-US" sz="2800" dirty="0">
                <a:latin typeface="Univers" panose="020B0503020202020204" pitchFamily="34" charset="0"/>
              </a:rPr>
              <a:t> we provide various ways for our families to become involved through flexible meetings: </a:t>
            </a:r>
          </a:p>
          <a:p>
            <a:pPr marL="411480" lvl="1" indent="0">
              <a:buNone/>
            </a:pPr>
            <a:endParaRPr lang="en-US" sz="2800" dirty="0">
              <a:latin typeface="Univers" panose="020B0503020202020204" pitchFamily="34" charset="0"/>
            </a:endParaRPr>
          </a:p>
          <a:p>
            <a:pPr lvl="1"/>
            <a:r>
              <a:rPr lang="en-US" sz="2800" dirty="0">
                <a:latin typeface="Univers" panose="020B0503020202020204" pitchFamily="34" charset="0"/>
              </a:rPr>
              <a:t>Monthly Coffee with the Principal Meetings</a:t>
            </a:r>
          </a:p>
          <a:p>
            <a:pPr lvl="1"/>
            <a:r>
              <a:rPr lang="en-US" sz="2800" dirty="0">
                <a:latin typeface="Univers" panose="020B0503020202020204" pitchFamily="34" charset="0"/>
              </a:rPr>
              <a:t>Family Nights (Open House, Literacy Night, STEM Night)</a:t>
            </a:r>
          </a:p>
          <a:p>
            <a:pPr lvl="1"/>
            <a:r>
              <a:rPr lang="en-US" sz="2800" dirty="0">
                <a:latin typeface="Univers" panose="020B0503020202020204" pitchFamily="34" charset="0"/>
              </a:rPr>
              <a:t>Parent Conferences</a:t>
            </a:r>
          </a:p>
          <a:p>
            <a:pPr lvl="1"/>
            <a:r>
              <a:rPr lang="en-US" sz="2800" dirty="0">
                <a:latin typeface="Univers" panose="020B0503020202020204" pitchFamily="34" charset="0"/>
              </a:rPr>
              <a:t>Virtual Parent Training/Workshops</a:t>
            </a:r>
          </a:p>
          <a:p>
            <a:pPr marL="411480" lvl="1" indent="0">
              <a:buNone/>
            </a:pPr>
            <a:endParaRPr lang="en-US" sz="2800" dirty="0">
              <a:latin typeface="Univers" panose="020B0503020202020204" pitchFamily="34" charset="0"/>
            </a:endParaRPr>
          </a:p>
          <a:p>
            <a:pPr marL="411480" lvl="1" indent="0">
              <a:buNone/>
            </a:pPr>
            <a:r>
              <a:rPr lang="en-US" sz="2800" dirty="0">
                <a:latin typeface="Univers" panose="020B0503020202020204" pitchFamily="34" charset="0"/>
              </a:rPr>
              <a:t>We communicate information to parents via:</a:t>
            </a:r>
          </a:p>
          <a:p>
            <a:pPr lvl="1"/>
            <a:r>
              <a:rPr lang="en-US" sz="2800" dirty="0">
                <a:latin typeface="Univers" panose="020B0503020202020204" pitchFamily="34" charset="0"/>
              </a:rPr>
              <a:t>Monthly newsletters</a:t>
            </a:r>
          </a:p>
          <a:p>
            <a:pPr lvl="1"/>
            <a:r>
              <a:rPr lang="en-US" sz="2800" dirty="0">
                <a:latin typeface="Univers" panose="020B0503020202020204" pitchFamily="34" charset="0"/>
              </a:rPr>
              <a:t>Flyers</a:t>
            </a:r>
          </a:p>
          <a:p>
            <a:pPr lvl="1"/>
            <a:r>
              <a:rPr lang="en-US" sz="2800" dirty="0">
                <a:latin typeface="Univers" panose="020B0503020202020204" pitchFamily="34" charset="0"/>
              </a:rPr>
              <a:t>Seesaw, Facebook, Twitter 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F65000-B0BD-AA4F-9E5A-CB1A782792E2}"/>
              </a:ext>
            </a:extLst>
          </p:cNvPr>
          <p:cNvSpPr/>
          <p:nvPr/>
        </p:nvSpPr>
        <p:spPr>
          <a:xfrm>
            <a:off x="497305" y="6308209"/>
            <a:ext cx="1119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Every student can succeed! With (a) shared vision, integrity, respect, and perseverance-WE CAN accomplish our goal(s)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4D0518E9-A1AF-734C-8F87-6ECEAEF55854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765790" y="4638500"/>
            <a:ext cx="1928903" cy="166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645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3DBCC-2721-134D-9811-284676B86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Univers" panose="020B0503020202020204" pitchFamily="34" charset="0"/>
                <a:cs typeface="Calibri" panose="020F0502020204030204" pitchFamily="34" charset="0"/>
              </a:rPr>
              <a:t>Additional Information </a:t>
            </a:r>
            <a:br>
              <a:rPr lang="en-US" b="1" dirty="0">
                <a:solidFill>
                  <a:srgbClr val="0070C0"/>
                </a:solidFill>
                <a:latin typeface="Univers" panose="020B050302020202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Univers" panose="020B0503020202020204" pitchFamily="34" charset="0"/>
                <a:cs typeface="Calibri" panose="020F0502020204030204" pitchFamily="34" charset="0"/>
              </a:rPr>
              <a:t>School Shall Provide</a:t>
            </a:r>
            <a:endParaRPr lang="en-US" dirty="0">
              <a:solidFill>
                <a:srgbClr val="0070C0"/>
              </a:solidFill>
              <a:latin typeface="Univers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C3F54-6AB3-7D4C-8856-4CDBC6864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64770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latin typeface="Univers" panose="020B0503020202020204" pitchFamily="34" charset="0"/>
                <a:cs typeface="Calibri" panose="020F0502020204030204" pitchFamily="34" charset="0"/>
              </a:rPr>
              <a:t>Information on the level of achievement and academic growth of the student on State academic assessments.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E766D0-97F6-DF47-B2DC-E2574C92797A}"/>
              </a:ext>
            </a:extLst>
          </p:cNvPr>
          <p:cNvSpPr/>
          <p:nvPr/>
        </p:nvSpPr>
        <p:spPr>
          <a:xfrm>
            <a:off x="497305" y="6308209"/>
            <a:ext cx="1119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Every student can succeed! With (a) shared vision, integrity, respect, and perseverance-WE CAN accomplish our goal(s)</a:t>
            </a:r>
          </a:p>
        </p:txBody>
      </p:sp>
      <p:pic>
        <p:nvPicPr>
          <p:cNvPr id="7" name="Content Placeholder 8" descr="Logo&#10;&#10;Description automatically generated">
            <a:extLst>
              <a:ext uri="{FF2B5EF4-FFF2-40B4-BE49-F238E27FC236}">
                <a16:creationId xmlns:a16="http://schemas.microsoft.com/office/drawing/2014/main" id="{400BF6C8-9174-764C-B05A-88909EB4BBDA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073671" y="2075688"/>
            <a:ext cx="3621024" cy="270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34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C7834-ABEC-CA4F-99E3-EAEE80FC1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75"/>
            <a:ext cx="10515600" cy="864964"/>
          </a:xfrm>
        </p:spPr>
        <p:txBody>
          <a:bodyPr/>
          <a:lstStyle/>
          <a:p>
            <a:pPr algn="ctr"/>
            <a:r>
              <a:rPr lang="en-US" b="1" dirty="0">
                <a:latin typeface="Univers" panose="020B0503020202020204" pitchFamily="34" charset="0"/>
              </a:rPr>
              <a:t>Who to Contact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2AFDC22-BE4B-464F-B70D-4EB9B3F815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292065"/>
              </p:ext>
            </p:extLst>
          </p:nvPr>
        </p:nvGraphicFramePr>
        <p:xfrm>
          <a:off x="1024995" y="1495551"/>
          <a:ext cx="10515600" cy="386689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9204526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64536559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533571505"/>
                    </a:ext>
                  </a:extLst>
                </a:gridCol>
              </a:tblGrid>
              <a:tr h="6444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Title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Email 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37952"/>
                  </a:ext>
                </a:extLst>
              </a:tr>
              <a:tr h="6444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Samantha Gonzalez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Principal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Samantha.Gonzalez@eisd.net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710256"/>
                  </a:ext>
                </a:extLst>
              </a:tr>
              <a:tr h="6444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Juana De la Garza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Assistant Principal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jdelagarza@eisd.net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164296"/>
                  </a:ext>
                </a:extLst>
              </a:tr>
              <a:tr h="6444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Victoria </a:t>
                      </a:r>
                      <a:r>
                        <a:rPr lang="en-US" dirty="0" err="1"/>
                        <a:t>Bilano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Counselor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victoria.bilano@eisd.net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115877"/>
                  </a:ext>
                </a:extLst>
              </a:tr>
              <a:tr h="6444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Serina Alfaro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Social Worker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Serina.Alfaro@eisd.net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546426"/>
                  </a:ext>
                </a:extLst>
              </a:tr>
              <a:tr h="6444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Bianca Hernandez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Family &amp; Community Liaison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bianca.hernandez@eisd.net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01905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762E710-0E8D-E147-89BE-2D4EA8CB1EAE}"/>
              </a:ext>
            </a:extLst>
          </p:cNvPr>
          <p:cNvSpPr/>
          <p:nvPr/>
        </p:nvSpPr>
        <p:spPr>
          <a:xfrm>
            <a:off x="497305" y="6308209"/>
            <a:ext cx="1119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Every student can succeed! With (a) shared vision, integrity, respect, and perseverance-WE CAN accomplish our goal(s)</a:t>
            </a:r>
          </a:p>
        </p:txBody>
      </p:sp>
    </p:spTree>
    <p:extLst>
      <p:ext uri="{BB962C8B-B14F-4D97-AF65-F5344CB8AC3E}">
        <p14:creationId xmlns:p14="http://schemas.microsoft.com/office/powerpoint/2010/main" val="3264323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Water next to the ocean&#10;&#10;Description automatically generated">
            <a:extLst>
              <a:ext uri="{FF2B5EF4-FFF2-40B4-BE49-F238E27FC236}">
                <a16:creationId xmlns:a16="http://schemas.microsoft.com/office/drawing/2014/main" id="{98748D7F-B11E-7346-AB67-8B5DC242A5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t="5803" b="447"/>
          <a:stretch/>
        </p:blipFill>
        <p:spPr>
          <a:xfrm>
            <a:off x="3" y="-22"/>
            <a:ext cx="12191958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87E078-89EA-934B-A9F0-DB0F0316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624137"/>
            <a:ext cx="3932237" cy="1600200"/>
          </a:xfrm>
        </p:spPr>
        <p:txBody>
          <a:bodyPr>
            <a:noAutofit/>
          </a:bodyPr>
          <a:lstStyle/>
          <a:p>
            <a:r>
              <a:rPr lang="en-US" sz="540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Univers" panose="020B0503020202020204" pitchFamily="34" charset="0"/>
              </a:rPr>
              <a:t>Thank you for your time!</a:t>
            </a:r>
            <a:endParaRPr lang="en-US" sz="5400" dirty="0">
              <a:latin typeface="Univers" panose="020B0503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9AA9B-CC61-2046-9373-E554224C3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1" y="4568169"/>
            <a:ext cx="3932237" cy="381158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Univers" panose="020B0503020202020204" pitchFamily="34" charset="0"/>
              </a:rPr>
              <a:t>November 2020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244328-AD33-F54C-83BD-9683548C4FE7}"/>
              </a:ext>
            </a:extLst>
          </p:cNvPr>
          <p:cNvSpPr txBox="1"/>
          <p:nvPr/>
        </p:nvSpPr>
        <p:spPr>
          <a:xfrm>
            <a:off x="425302" y="6379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Content Placeholder 8" descr="Logo&#10;&#10;Description automatically generated">
            <a:extLst>
              <a:ext uri="{FF2B5EF4-FFF2-40B4-BE49-F238E27FC236}">
                <a16:creationId xmlns:a16="http://schemas.microsoft.com/office/drawing/2014/main" id="{C08AC6B2-AA03-D04F-A0AD-EE0EF1228B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304" y="822619"/>
            <a:ext cx="6172200" cy="48737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0470293-879C-F74E-A983-B7FA37A597E1}"/>
              </a:ext>
            </a:extLst>
          </p:cNvPr>
          <p:cNvSpPr/>
          <p:nvPr/>
        </p:nvSpPr>
        <p:spPr>
          <a:xfrm>
            <a:off x="497305" y="6308209"/>
            <a:ext cx="1119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Every student can succeed! With (a) shared vision, integrity, respect, and perseverance-WE CAN accomplish our goal(s)</a:t>
            </a:r>
          </a:p>
        </p:txBody>
      </p:sp>
    </p:spTree>
    <p:extLst>
      <p:ext uri="{BB962C8B-B14F-4D97-AF65-F5344CB8AC3E}">
        <p14:creationId xmlns:p14="http://schemas.microsoft.com/office/powerpoint/2010/main" val="52515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66F7973-CC58-4C47-A88B-7345D1043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Univers" panose="020B0503020202020204" pitchFamily="34" charset="0"/>
              </a:rPr>
              <a:t>Accountability Report 2020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564E9FB2-C278-FD4B-9D63-DCE3BEBA4479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6685" r="8041" b="-1"/>
          <a:stretch/>
        </p:blipFill>
        <p:spPr>
          <a:xfrm>
            <a:off x="1424902" y="2492376"/>
            <a:ext cx="3209779" cy="35633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5BA56-A62C-D84B-8F3D-0067E0BBA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733675" cy="3563159"/>
          </a:xfrm>
        </p:spPr>
        <p:txBody>
          <a:bodyPr>
            <a:normAutofit/>
          </a:bodyPr>
          <a:lstStyle/>
          <a:p>
            <a:r>
              <a:rPr lang="en-US" sz="2400" dirty="0"/>
              <a:t>Texas Education Agency (TEA) informed districts that for 2020 state accountability, all districts and campuses will receive a label of Not Rated: Declared State of Disaster overall and in each domain.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 copy of the letter notifying parents can be found on the school website.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34544F-0AC7-D246-BE85-D350FDAB69FE}"/>
              </a:ext>
            </a:extLst>
          </p:cNvPr>
          <p:cNvSpPr/>
          <p:nvPr/>
        </p:nvSpPr>
        <p:spPr>
          <a:xfrm>
            <a:off x="497305" y="6308209"/>
            <a:ext cx="1119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Every student can succeed! With (a) shared vision, integrity, respect, and perseverance-WE CAN accomplish our goal(s)</a:t>
            </a:r>
          </a:p>
        </p:txBody>
      </p:sp>
    </p:spTree>
    <p:extLst>
      <p:ext uri="{BB962C8B-B14F-4D97-AF65-F5344CB8AC3E}">
        <p14:creationId xmlns:p14="http://schemas.microsoft.com/office/powerpoint/2010/main" val="245569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0CFD6-8688-7942-8609-BB024E334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Univers" panose="020B0503020202020204" pitchFamily="34" charset="0"/>
              </a:rPr>
              <a:t>Why Are We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5C49F-C47D-F645-9631-D60D3F1CA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890587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Univers" panose="020B0503020202020204" pitchFamily="34" charset="0"/>
              </a:rPr>
              <a:t>Title I, Part A Program </a:t>
            </a:r>
            <a:r>
              <a:rPr lang="en-US" dirty="0">
                <a:latin typeface="Univers" panose="020B0503020202020204" pitchFamily="34" charset="0"/>
              </a:rPr>
              <a:t>requires all schools receiving Title I, Part A funds to convene an </a:t>
            </a:r>
          </a:p>
          <a:p>
            <a:pPr marL="0" indent="0">
              <a:buNone/>
            </a:pPr>
            <a:r>
              <a:rPr lang="en-US" dirty="0">
                <a:latin typeface="Univers" panose="020B0503020202020204" pitchFamily="34" charset="0"/>
              </a:rPr>
              <a:t>annual parent meeting for the purpose of: </a:t>
            </a:r>
          </a:p>
          <a:p>
            <a:pPr marL="0" indent="0">
              <a:buNone/>
            </a:pPr>
            <a:endParaRPr lang="en-US" dirty="0">
              <a:latin typeface="Univers" panose="020B0503020202020204" pitchFamily="34" charset="0"/>
            </a:endParaRPr>
          </a:p>
          <a:p>
            <a:r>
              <a:rPr lang="en-US" dirty="0">
                <a:latin typeface="Univers" panose="020B0503020202020204" pitchFamily="34" charset="0"/>
              </a:rPr>
              <a:t>Informing parents and families of their school’s participation in Title I, Part A </a:t>
            </a:r>
          </a:p>
          <a:p>
            <a:r>
              <a:rPr lang="en-US" dirty="0">
                <a:latin typeface="Univers" panose="020B0503020202020204" pitchFamily="34" charset="0"/>
              </a:rPr>
              <a:t>Explaining the requirements of the Title I, Part A Program</a:t>
            </a:r>
          </a:p>
          <a:p>
            <a:r>
              <a:rPr lang="en-US" dirty="0">
                <a:latin typeface="Univers" panose="020B0503020202020204" pitchFamily="34" charset="0"/>
              </a:rPr>
              <a:t>Explaining your rights as parents and families to be involved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2F34ED-B21F-A646-9278-6146A553EF52}"/>
              </a:ext>
            </a:extLst>
          </p:cNvPr>
          <p:cNvSpPr/>
          <p:nvPr/>
        </p:nvSpPr>
        <p:spPr>
          <a:xfrm>
            <a:off x="497305" y="6308209"/>
            <a:ext cx="1119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Every student can succeed! With (a) shared vision, integrity, respect, and perseverance-WE CAN accomplish our goal(s)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7DB9EDD-626F-ED4C-983E-11A891B09335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765792" y="180459"/>
            <a:ext cx="1928903" cy="166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20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56B083CC-16FD-234F-90CE-DBBF7F6AC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Univers" panose="020B0503020202020204" pitchFamily="34" charset="0"/>
              </a:rPr>
              <a:t>What is a Title 1 Part A School?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DC4C3B3B-009C-9A4C-9101-E0D89BB9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5" y="1765300"/>
            <a:ext cx="8905875" cy="4351338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Univers" panose="020B0503020202020204" pitchFamily="34" charset="0"/>
              </a:rPr>
              <a:t>Receives federal funding (Title 1, Part A dollars) to supplement the school’s existing programs</a:t>
            </a:r>
          </a:p>
          <a:p>
            <a:r>
              <a:rPr lang="en-US" dirty="0">
                <a:latin typeface="Univers" panose="020B0503020202020204" pitchFamily="34" charset="0"/>
              </a:rPr>
              <a:t>Provides high-quality education so that all students will meet the State student performance standards</a:t>
            </a:r>
          </a:p>
          <a:p>
            <a:r>
              <a:rPr lang="en-US" dirty="0">
                <a:latin typeface="Univers" panose="020B0503020202020204" pitchFamily="34" charset="0"/>
              </a:rPr>
              <a:t>Identifies students experiencing academic difficulties and provides timely assistance to help these students meet the challenging State Academic Standards</a:t>
            </a:r>
          </a:p>
          <a:p>
            <a:r>
              <a:rPr lang="en-US" dirty="0">
                <a:latin typeface="Univers" panose="020B0503020202020204" pitchFamily="34" charset="0"/>
              </a:rPr>
              <a:t>Conducts Parent and Family Engagement meetings, trainings, and activities</a:t>
            </a:r>
          </a:p>
          <a:p>
            <a:r>
              <a:rPr lang="en-US" dirty="0">
                <a:latin typeface="Univers" panose="020B0503020202020204" pitchFamily="34" charset="0"/>
              </a:rPr>
              <a:t>Recruits, hires and retains Highly Effective Teachers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06296FB7-AA6C-5742-9B07-E55209F5683F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753600" y="4446929"/>
            <a:ext cx="1928903" cy="166970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3720922-E1DB-4B4A-9DB9-22C73F5E1DF7}"/>
              </a:ext>
            </a:extLst>
          </p:cNvPr>
          <p:cNvSpPr/>
          <p:nvPr/>
        </p:nvSpPr>
        <p:spPr>
          <a:xfrm>
            <a:off x="497305" y="6308209"/>
            <a:ext cx="1119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Every student can succeed! With (a) shared vision, integrity, respect, and perseverance-WE CAN accomplish our goal(s)</a:t>
            </a:r>
          </a:p>
        </p:txBody>
      </p:sp>
    </p:spTree>
    <p:extLst>
      <p:ext uri="{BB962C8B-B14F-4D97-AF65-F5344CB8AC3E}">
        <p14:creationId xmlns:p14="http://schemas.microsoft.com/office/powerpoint/2010/main" val="2285455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9DDA5-9515-3F4A-9040-3246F91AE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Univers" panose="020B0503020202020204" pitchFamily="34" charset="0"/>
              </a:rPr>
              <a:t>Family Engagement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61B43-1F69-1B47-BC79-7ACD14EDC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lvl="0" indent="0" defTabSz="457200">
              <a:buClr>
                <a:srgbClr val="1E5155">
                  <a:lumMod val="40000"/>
                  <a:lumOff val="60000"/>
                </a:srgbClr>
              </a:buClr>
              <a:buSzPct val="80000"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Univers" panose="020B0503020202020204" pitchFamily="34" charset="0"/>
                <a:cs typeface="Calibri" panose="020F0502020204030204" pitchFamily="34" charset="0"/>
              </a:rPr>
              <a:t>The </a:t>
            </a:r>
            <a:r>
              <a:rPr lang="en-US" sz="2000" b="1" dirty="0">
                <a:solidFill>
                  <a:prstClr val="black"/>
                </a:solidFill>
                <a:latin typeface="Univers" panose="020B0503020202020204" pitchFamily="34" charset="0"/>
                <a:cs typeface="Calibri" panose="020F0502020204030204" pitchFamily="34" charset="0"/>
              </a:rPr>
              <a:t>Family Engagement Policy </a:t>
            </a:r>
            <a:r>
              <a:rPr lang="en-US" sz="2000" dirty="0">
                <a:solidFill>
                  <a:prstClr val="black"/>
                </a:solidFill>
                <a:latin typeface="Univers" panose="020B0503020202020204" pitchFamily="34" charset="0"/>
                <a:cs typeface="Calibri" panose="020F0502020204030204" pitchFamily="34" charset="0"/>
              </a:rPr>
              <a:t>addresses how the school will implement the parent and family engagement program.  </a:t>
            </a:r>
          </a:p>
          <a:p>
            <a:pPr marL="0" lvl="0" indent="0" defTabSz="457200">
              <a:buClr>
                <a:srgbClr val="1E5155">
                  <a:lumMod val="40000"/>
                  <a:lumOff val="60000"/>
                </a:srgbClr>
              </a:buClr>
              <a:buSzPct val="80000"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Univers" panose="020B0503020202020204" pitchFamily="34" charset="0"/>
                <a:cs typeface="Calibri" panose="020F0502020204030204" pitchFamily="34" charset="0"/>
              </a:rPr>
              <a:t>The policy includes:</a:t>
            </a:r>
          </a:p>
          <a:p>
            <a:pPr marL="457200" lvl="1" indent="0" defTabSz="45720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Univers" panose="020B0503020202020204" pitchFamily="34" charset="0"/>
                <a:cs typeface="Calibri" panose="020F0502020204030204" pitchFamily="34" charset="0"/>
              </a:rPr>
              <a:t>Convene an annual meeting</a:t>
            </a:r>
          </a:p>
          <a:p>
            <a:pPr marL="457200" lvl="1" indent="0" defTabSz="45720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Univers" panose="020B0503020202020204" pitchFamily="34" charset="0"/>
                <a:cs typeface="Calibri" panose="020F0502020204030204" pitchFamily="34" charset="0"/>
              </a:rPr>
              <a:t>Provide a flexible number of meetings</a:t>
            </a:r>
          </a:p>
          <a:p>
            <a:pPr marL="457200" lvl="1" indent="0" defTabSz="45720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Univers" panose="020B0503020202020204" pitchFamily="34" charset="0"/>
                <a:cs typeface="Calibri" panose="020F0502020204030204" pitchFamily="34" charset="0"/>
              </a:rPr>
              <a:t>Involve parents in an organized, ongoing, and timely way, in the planning, review, evaluation, and improvement of the parent and family engagement policy and program</a:t>
            </a:r>
          </a:p>
          <a:p>
            <a:pPr marL="457200" lvl="1" indent="0" defTabSz="45720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Univers" panose="020B0503020202020204" pitchFamily="34" charset="0"/>
                <a:cs typeface="Calibri" panose="020F0502020204030204" pitchFamily="34" charset="0"/>
              </a:rPr>
              <a:t>Provide timely information about parent and family engagement activities</a:t>
            </a:r>
          </a:p>
          <a:p>
            <a:pPr marL="457200" lvl="1" indent="0" defTabSz="45720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Univers" panose="020B0503020202020204" pitchFamily="34" charset="0"/>
                <a:cs typeface="Calibri" panose="020F0502020204030204" pitchFamily="34" charset="0"/>
              </a:rPr>
              <a:t>Provide information to parents about curriculum and assessment</a:t>
            </a:r>
          </a:p>
          <a:p>
            <a:pPr marL="457200" lvl="1" indent="0" defTabSz="45720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Univers" panose="020B0503020202020204" pitchFamily="34" charset="0"/>
                <a:cs typeface="Calibri" panose="020F0502020204030204" pitchFamily="34" charset="0"/>
              </a:rPr>
              <a:t>If requested, provide additional meetings with parents to discuss decisions for the education of their child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F08FB06A-06BA-FA45-A2B6-CDF1B00DD662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0067615" y="20979"/>
            <a:ext cx="1928903" cy="166970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34C4463-2886-B949-815B-A35B71AA0732}"/>
              </a:ext>
            </a:extLst>
          </p:cNvPr>
          <p:cNvSpPr/>
          <p:nvPr/>
        </p:nvSpPr>
        <p:spPr>
          <a:xfrm>
            <a:off x="497305" y="6308209"/>
            <a:ext cx="1119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Every student can succeed! With (a) shared vision, integrity, respect, and perseverance-WE CAN accomplish our goal(s)</a:t>
            </a:r>
          </a:p>
        </p:txBody>
      </p:sp>
    </p:spTree>
    <p:extLst>
      <p:ext uri="{BB962C8B-B14F-4D97-AF65-F5344CB8AC3E}">
        <p14:creationId xmlns:p14="http://schemas.microsoft.com/office/powerpoint/2010/main" val="2397601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E257B8-70F7-AC46-BF49-B1CB400BC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0"/>
            <a:ext cx="51435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585700-FB12-634E-8798-970B05BE9A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23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C1FE7-20CF-4D4C-883B-EB4BF89EA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Univers" panose="020B0503020202020204" pitchFamily="34" charset="0"/>
              </a:rPr>
              <a:t>School-Parent Compact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43C6C-4C3D-8D45-8CFB-DC750ADE7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5" y="1823779"/>
            <a:ext cx="10515600" cy="4351338"/>
          </a:xfrm>
        </p:spPr>
        <p:txBody>
          <a:bodyPr/>
          <a:lstStyle/>
          <a:p>
            <a:pPr lvl="1"/>
            <a:r>
              <a:rPr lang="en-US" dirty="0">
                <a:latin typeface="Univers" panose="020B0503020202020204" pitchFamily="34" charset="0"/>
              </a:rPr>
              <a:t>Describes how parents and families, school staff, and students share the responsibility for improved student academic achievement</a:t>
            </a:r>
          </a:p>
          <a:p>
            <a:pPr lvl="1"/>
            <a:r>
              <a:rPr lang="en-US" dirty="0">
                <a:latin typeface="Univers" panose="020B0503020202020204" pitchFamily="34" charset="0"/>
              </a:rPr>
              <a:t>Addresses high-quality curriculum and instruction to meet State academic standards</a:t>
            </a:r>
          </a:p>
          <a:p>
            <a:pPr lvl="1"/>
            <a:r>
              <a:rPr lang="en-US" dirty="0">
                <a:latin typeface="Univers" panose="020B0503020202020204" pitchFamily="34" charset="0"/>
              </a:rPr>
              <a:t>Ways in which parents will support their child’s learning </a:t>
            </a:r>
          </a:p>
          <a:p>
            <a:pPr lvl="1"/>
            <a:r>
              <a:rPr lang="en-US" dirty="0">
                <a:latin typeface="Univers" panose="020B0503020202020204" pitchFamily="34" charset="0"/>
              </a:rPr>
              <a:t>Stresses the importance of frequent communication between school and home, and the value of parent-teacher conferences</a:t>
            </a:r>
          </a:p>
          <a:p>
            <a:pPr lvl="1"/>
            <a:r>
              <a:rPr lang="en-US" dirty="0">
                <a:latin typeface="Univers" panose="020B0503020202020204" pitchFamily="34" charset="0"/>
              </a:rPr>
              <a:t>Title I, Part A parents have the right to be involved in the development of the school-parent compact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FBB4DC-4C90-E64B-A8F4-A3DBAE1D9FC6}"/>
              </a:ext>
            </a:extLst>
          </p:cNvPr>
          <p:cNvSpPr/>
          <p:nvPr/>
        </p:nvSpPr>
        <p:spPr>
          <a:xfrm>
            <a:off x="497305" y="6308209"/>
            <a:ext cx="1119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Every student can succeed! With (a) shared vision, integrity, respect, and perseverance-WE CAN accomplish our goal(s)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724882C-93BC-4243-86DD-2D59F2E4820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0048453" y="20978"/>
            <a:ext cx="1928903" cy="166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965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01B4D0-5600-0D49-A147-570643CB875B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570988" y="-2153412"/>
            <a:ext cx="7050024" cy="1116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872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91C39F3A-7F4A-D04D-9441-9CE40FFD5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5" y="1033591"/>
            <a:ext cx="9666568" cy="538561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purpose of the </a:t>
            </a:r>
            <a:r>
              <a:rPr lang="en-US" sz="2400" b="1" dirty="0">
                <a:solidFill>
                  <a:schemeClr val="tx1"/>
                </a:solidFill>
              </a:rPr>
              <a:t>Comprehensive Needs Assessment (CNA) </a:t>
            </a:r>
            <a:r>
              <a:rPr lang="en-US" sz="2400" dirty="0">
                <a:solidFill>
                  <a:schemeClr val="tx1"/>
                </a:solidFill>
              </a:rPr>
              <a:t>is to identify the campus’s educational strengths and the areas that need improvement to include Parent and Family Engagement needs.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</a:endParaRPr>
          </a:p>
          <a:p>
            <a:pPr marL="285750"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b="1" dirty="0">
                <a:solidFill>
                  <a:schemeClr val="tx1"/>
                </a:solidFill>
              </a:rPr>
              <a:t>Campus Improvement Plan (CIP)</a:t>
            </a:r>
            <a:r>
              <a:rPr lang="en-US" sz="2400" dirty="0">
                <a:solidFill>
                  <a:schemeClr val="tx1"/>
                </a:solidFill>
              </a:rPr>
              <a:t> is a written plan that addresses the needs identified in the CNA: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Goals, Performance Objectives and Strategies to address academic needs of students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Supplemental Services to assist struggling students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Coordination and integration of federal funds and programs</a:t>
            </a:r>
            <a:endParaRPr lang="en-US" sz="2400" strike="sngStrike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Strategies to implement effective parent and family engagement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72CAB0D-5353-5A42-A757-A42E42006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305" y="175600"/>
            <a:ext cx="7776510" cy="740073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Univers" panose="020B0503020202020204" pitchFamily="34" charset="0"/>
              </a:rPr>
              <a:t>Comprehensive Needs Assessment: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A4DC61E-3C73-5944-B400-BBE92CF9E2FB}"/>
              </a:ext>
            </a:extLst>
          </p:cNvPr>
          <p:cNvSpPr txBox="1">
            <a:spLocks/>
          </p:cNvSpPr>
          <p:nvPr/>
        </p:nvSpPr>
        <p:spPr>
          <a:xfrm>
            <a:off x="497305" y="2215345"/>
            <a:ext cx="6750249" cy="740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70C0"/>
                </a:solidFill>
                <a:latin typeface="Univers" panose="020B0503020202020204" pitchFamily="34" charset="0"/>
              </a:rPr>
              <a:t>Campus Improvement Plan: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CFFFC1-6695-8040-AE95-C19BAFF91030}"/>
              </a:ext>
            </a:extLst>
          </p:cNvPr>
          <p:cNvSpPr/>
          <p:nvPr/>
        </p:nvSpPr>
        <p:spPr>
          <a:xfrm>
            <a:off x="497305" y="6308209"/>
            <a:ext cx="1119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Every student can succeed! With (a) shared vision, integrity, respect, and perseverance-WE CAN accomplish our goal(s)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4A0D53C1-7E02-414B-ACBD-5AA9201B328B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945164" y="4638500"/>
            <a:ext cx="1928903" cy="166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387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1352</Words>
  <Application>Microsoft Macintosh PowerPoint</Application>
  <PresentationFormat>Widescreen</PresentationFormat>
  <Paragraphs>136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Courier New</vt:lpstr>
      <vt:lpstr>Univers</vt:lpstr>
      <vt:lpstr>Wingdings</vt:lpstr>
      <vt:lpstr>Office Theme</vt:lpstr>
      <vt:lpstr>PowerPoint Presentation</vt:lpstr>
      <vt:lpstr>Accountability Report 2020</vt:lpstr>
      <vt:lpstr>Why Are We Here?</vt:lpstr>
      <vt:lpstr>What is a Title 1 Part A School?</vt:lpstr>
      <vt:lpstr>Family Engagement Policy</vt:lpstr>
      <vt:lpstr>PowerPoint Presentation</vt:lpstr>
      <vt:lpstr>School-Parent Compact</vt:lpstr>
      <vt:lpstr>PowerPoint Presentation</vt:lpstr>
      <vt:lpstr>Comprehensive Needs Assessment:</vt:lpstr>
      <vt:lpstr>Reservation of Funds, 1% Set -Aside</vt:lpstr>
      <vt:lpstr>Teacher Qualifications</vt:lpstr>
      <vt:lpstr>PowerPoint Presentation</vt:lpstr>
      <vt:lpstr>Parent’s Right to Know</vt:lpstr>
      <vt:lpstr>Evaluation of the  Parent and Family Engagement Program </vt:lpstr>
      <vt:lpstr>Family &amp; Community Engagement Program</vt:lpstr>
      <vt:lpstr>Additional Information  School Shall Provide</vt:lpstr>
      <vt:lpstr>Who to Contact</vt:lpstr>
      <vt:lpstr>Thank you for your time!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Hernandez, Bianca</dc:creator>
  <cp:lastModifiedBy>Hernandez, Bianca</cp:lastModifiedBy>
  <cp:revision>7</cp:revision>
  <cp:lastPrinted>2020-11-04T16:41:08Z</cp:lastPrinted>
  <dcterms:created xsi:type="dcterms:W3CDTF">2020-11-04T16:34:04Z</dcterms:created>
  <dcterms:modified xsi:type="dcterms:W3CDTF">2020-11-04T21:08:43Z</dcterms:modified>
</cp:coreProperties>
</file>